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1" r:id="rId6"/>
    <p:sldId id="260" r:id="rId7"/>
    <p:sldId id="259" r:id="rId8"/>
    <p:sldId id="270" r:id="rId9"/>
    <p:sldId id="264" r:id="rId10"/>
    <p:sldId id="263" r:id="rId11"/>
    <p:sldId id="266" r:id="rId12"/>
    <p:sldId id="265" r:id="rId13"/>
    <p:sldId id="262" r:id="rId14"/>
    <p:sldId id="275" r:id="rId15"/>
    <p:sldId id="279" r:id="rId16"/>
    <p:sldId id="278" r:id="rId17"/>
    <p:sldId id="277" r:id="rId18"/>
    <p:sldId id="273" r:id="rId19"/>
    <p:sldId id="274" r:id="rId20"/>
    <p:sldId id="276" r:id="rId21"/>
    <p:sldId id="269" r:id="rId22"/>
    <p:sldId id="267" r:id="rId23"/>
    <p:sldId id="271" r:id="rId24"/>
    <p:sldId id="26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88BB2A9-B43B-487E-8AE9-DDD3FB16C7DB}">
          <p14:sldIdLst>
            <p14:sldId id="256"/>
            <p14:sldId id="272"/>
            <p14:sldId id="257"/>
            <p14:sldId id="258"/>
            <p14:sldId id="261"/>
            <p14:sldId id="260"/>
            <p14:sldId id="259"/>
            <p14:sldId id="270"/>
            <p14:sldId id="264"/>
            <p14:sldId id="263"/>
            <p14:sldId id="266"/>
            <p14:sldId id="265"/>
            <p14:sldId id="262"/>
            <p14:sldId id="275"/>
            <p14:sldId id="279"/>
            <p14:sldId id="278"/>
            <p14:sldId id="277"/>
            <p14:sldId id="273"/>
            <p14:sldId id="274"/>
            <p14:sldId id="276"/>
            <p14:sldId id="269"/>
            <p14:sldId id="267"/>
            <p14:sldId id="271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1" initials="u" lastIdx="1" clrIdx="0">
    <p:extLst>
      <p:ext uri="{19B8F6BF-5375-455C-9EA6-DF929625EA0E}">
        <p15:presenceInfo xmlns:p15="http://schemas.microsoft.com/office/powerpoint/2012/main" userId="user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05T15:18:21.68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4A24B-9B64-434B-A331-4ED316073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CE8802-9CF6-42E5-875E-0D90B20EE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516AD0-8FC7-4579-BE5E-663ADC5A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26960-8881-4833-92A9-70CC8195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9F9342-4FB1-44DA-B0FA-93CB7C82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36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AD9DC-33FD-4E05-B06C-B6F60FFE2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56189C-088D-4D58-B277-E6A86BB29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1781C-2FAC-4C05-9E67-3605FAAD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4C31E7-40E2-472F-9838-2D2992CC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E787D7-10C1-4EF4-A2EC-21B0F299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45729-78A1-45B0-8CE2-31A677EF0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8E5F42-37AE-421B-B029-A98256D60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5836A1-8655-4952-9C61-1DFC4D0EB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D7179E-FA48-4ECB-A604-5015FC58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1068B-BBEA-4934-960E-656DD6219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08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ACD7F-56AF-4CCD-8610-B9D52DC8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B63B2-251B-4A94-85E4-4437D1484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720572-C07D-4105-BB8A-99E7BBD9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CA7DDB-086A-482B-9928-01064204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3646E1-8F3D-455D-968F-8C27BB9D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11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CB928-F124-47D8-A0F1-4E839610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5CAD6D-F968-40AE-841B-B76FCC962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D4DC6-62AE-45E1-92A4-520B35F2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1D6C-E4E3-4E5C-BE72-D68EA632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1D404-D10F-4638-BC6F-CEB5B239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5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EA7D8-8BCD-4E63-9F28-0AE36D2E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95DB2A-F076-4B6D-ABE6-0E53AEB74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F78001-6F06-42E8-97AC-AE57B225D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7D6496-3524-4280-AB4D-569334D3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F442D1-6187-47CF-9130-1305A949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2E173D-DA96-489E-ACE6-F88A29EB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2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1677DB-3427-4A00-AC52-2A645F33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329320-028D-495C-AFDB-3712B7A12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83C9CC-0F0D-45E4-AC1B-5C970267F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0E460C-FE85-40FE-950A-9FADB7D5DA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CD1851-C7FA-4849-A349-265165836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0026DB-CB99-4D59-956A-149F57C3E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4D51C6B-15C7-4495-BB34-D168BAB0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E7984D-4EEE-4100-BFC8-4CFF59CD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0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F89A8-D8A7-4B0E-ADA6-CE72A994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BF2307-9240-444E-8432-BC5F1DD7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EB3636-E7B9-45B0-8C69-7153AA68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587A82-EA51-4A64-AB83-ADDBF5CD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38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6BE574-1E9A-4E2D-BB7D-DCF2AB46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05FDD2-2989-45A3-9A7F-0110E947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EB59D2-14C4-4FB3-BC53-7B9135D3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6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2FB25E-72E2-4064-BEB1-CB6BC3A0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39736-BD73-4DF6-BF03-9119305F0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D82161-3B1C-4862-ACF3-D3D24373D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04F22A-D042-4F71-B640-DBC65756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C09FB6-0AC5-47F3-9A97-F06AF1EC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C5CD1A-FE02-4628-8297-C4829D34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44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60F37-4012-47A6-920E-FCB50F55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466DED-E75A-4393-96F5-7309EAAB8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9ABF28-7542-4B71-B764-B25C8F288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FF1190-D16D-4486-8868-B6F14110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5B9692-45B4-4432-AC42-B897EEB4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5BA0FA-D1A9-4C35-AB7A-46851EA1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05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DD0050-3B67-4D1F-A94C-A5C197DD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9777D7-E373-4254-B156-C322221A1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1C4CD-65FB-4347-9BAE-CC1AAB5A7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F5307-1689-4E01-818B-EC7090106B7D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D9244E-B2C5-4DE3-BF6C-1923347D1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CB251-836E-41A0-A126-58612E7C3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5C14E-C59D-4F16-B20B-D3E4AED140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2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r.nau.edu.ua/bitstream/NAU/45383/1/%D0%92%D1%96%D0%B8%CC%86%D1%81%D1%8C%D0%BA%D0%BE%D0%B2%D1%96%20%D0%BD%D0%B0%D0%B3%D0%BE%D1%80%D0%BE%D0%B4%D0%B8%20%D0%A3%D0%BA%D1%80%D0%B0%D1%96%CC%88%D0%BD%D0%B8.pdf" TargetMode="External"/><Relationship Id="rId2" Type="http://schemas.openxmlformats.org/officeDocument/2006/relationships/hyperlink" Target="https://chas.news/current/viiskovi-nagorodi-ukraini-yaki-buvayut-i-za-scho-nimi-nagorodzhuyut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1\Desktop\&#208;&#161;&#208;&#187;&#208;&#190;&#208;&#178;&#208;&#189;&#208;&#184;&#208;&#186;%20&#209;&#132;&#209;&#128;&#208;&#176;&#208;&#183;&#208;&#181;&#208;&#190;&#208;&#187;&#208;&#190;&#208;&#179;&#209;&#150;&#208;&#183;&#208;&#188;&#209;&#150;&#208;&#178;.pdf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zo.gov.ua/osvita/pozashkilna-osvita-ta-vihovna-robota/vihovna-robota-shvaleni-rukopisi/" TargetMode="External"/><Relationship Id="rId2" Type="http://schemas.openxmlformats.org/officeDocument/2006/relationships/hyperlink" Target="https://imzo.gov.ua/osvita/pozashkilna-osvita-ta-vihovna-robota/normativna-baza-pozashkilnoyi-osviti-ta-vihovnoyi-roboti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zakon.rada.gov.ua/laws/show/722/2019#Text" TargetMode="External"/><Relationship Id="rId3" Type="http://schemas.openxmlformats.org/officeDocument/2006/relationships/hyperlink" Target="https://uinp.gov.ua/informaciyni-materialy/vchytelyam/videolekciyi/osvitniy-proyekt-dialogy-pro-viynu" TargetMode="External"/><Relationship Id="rId7" Type="http://schemas.openxmlformats.org/officeDocument/2006/relationships/hyperlink" Target="https://uinp.gov.ua/aktualni-temy/povnomasshtabne-vtorgnennya-rosiyi-v-ukrayinu-istorychnyy-kontekst" TargetMode="External"/><Relationship Id="rId2" Type="http://schemas.openxmlformats.org/officeDocument/2006/relationships/hyperlink" Target="https://uinp.gov.ua/informaciyni-materialy/vchytelyam/metodychni-rekomendaciyi/informaciyni-materialy-do-dnya-pamyati-zahysnykiv-ukrayiny-yaki-zagynuly-v-borotbi-za-nezalezhnist-suverenitet-i-terytorialnu-cilisnist-ukrayin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playlist?list=PLitKIb_cEyqfG1vqpQtsGpGPRZMu6W9ir" TargetMode="External"/><Relationship Id="rId5" Type="http://schemas.openxmlformats.org/officeDocument/2006/relationships/hyperlink" Target="https://www.youtube.com/playlist?list=PLitKIb_cEyqce9j3epwLk8n7ievz2UErU" TargetMode="External"/><Relationship Id="rId4" Type="http://schemas.openxmlformats.org/officeDocument/2006/relationships/hyperlink" Target="https://www.youtube.com/watch?v=M1A74Bk7M1k" TargetMode="External"/><Relationship Id="rId9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075BFD5-D5FD-449A-B523-21B8342DE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665" y="365125"/>
            <a:ext cx="6983136" cy="9603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Комунальна установа  « Центр професійного розвитку педагогічних працівників Вінницької міської ради»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7B9AD98-AC25-410A-81AD-A9ADD42BB0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1" t="270" r="55679" b="1"/>
          <a:stretch/>
        </p:blipFill>
        <p:spPr>
          <a:xfrm>
            <a:off x="-109057" y="302004"/>
            <a:ext cx="4320330" cy="6476301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6D76395A-53BD-496D-9948-C22A45903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1666" y="1825625"/>
            <a:ext cx="6832133" cy="46672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Інтеграція виховних впливів освітнього середовища </a:t>
            </a:r>
          </a:p>
          <a:p>
            <a:pPr marL="0" indent="0">
              <a:buNone/>
            </a:pPr>
            <a:r>
              <a:rPr lang="uk-UA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на становлення української національної та громадянської ідентичності, патріотизму, моральних і духовних цінностей</a:t>
            </a:r>
          </a:p>
          <a:p>
            <a:pPr marL="0" indent="0">
              <a:buNone/>
            </a:pPr>
            <a:endParaRPr lang="uk-UA" sz="3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                 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Консультант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К.Маліцька</a:t>
            </a:r>
            <a:endParaRPr lang="uk-UA" sz="3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32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9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B32FD-92F5-4A1A-B455-650C56DF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951"/>
          </a:xfrm>
        </p:spPr>
        <p:txBody>
          <a:bodyPr/>
          <a:lstStyle/>
          <a:p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Армії УНР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2CB8B9-ED32-463D-8180-D70EA8928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114" y="1302589"/>
            <a:ext cx="5801686" cy="4874374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1917 року Наказ по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Генеральному Секретарству УНР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полковника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Капкана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Командуючим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оборони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комісарів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Наказ по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Генерального штабу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1918 р. про 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інструкторів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гарматчиків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артилерія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ХХ—ХХІ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 у 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Визвольній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війні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федерації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вагому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724C6C-D498-4E2C-BE61-2D9660A93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1405" y="365125"/>
            <a:ext cx="5546784" cy="56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4AE48E3-FB1C-4B21-BC08-0CE6C326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присяги армії УНР та покликаюча карта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9699CDB-C0C9-42A2-82D5-DFC5C34CE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321" y="1147313"/>
            <a:ext cx="6694098" cy="547777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Клянусь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торжественно присягаю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Всемогущому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Богу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служити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слухняно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повинуватися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правительству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…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воздусі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день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боях,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сутичках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всякого роду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предприємствах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словом на кожному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всяку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пору і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хоробро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мужньо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краплі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прапорів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кидати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ворогом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найменьші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порозуміння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поводитись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честь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воїна-лицаря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честью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честью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умерти</a:t>
            </a:r>
            <a:r>
              <a:rPr lang="ru-RU" sz="2400" dirty="0"/>
              <a:t>».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81886BC-EBBA-461E-81AC-3EFA020BF6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5970" y="1328351"/>
            <a:ext cx="4461296" cy="42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2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93E12-2D80-45A9-B843-DD36CE34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905" y="365125"/>
            <a:ext cx="6207854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Нагороди Армії УНР</a:t>
            </a:r>
            <a:endParaRPr lang="ru-RU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770F0D-8E84-4E25-8FE0-7E8798A469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6313" y="2253300"/>
            <a:ext cx="5181600" cy="3361764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467327F-3EA6-482E-996E-4171A4836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6360" y="1825625"/>
            <a:ext cx="461744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могли бути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брали участь у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поході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року по 6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1919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року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нагороди другими орденами». </a:t>
            </a:r>
          </a:p>
        </p:txBody>
      </p:sp>
    </p:spTree>
    <p:extLst>
      <p:ext uri="{BB962C8B-B14F-4D97-AF65-F5344CB8AC3E}">
        <p14:creationId xmlns:p14="http://schemas.microsoft.com/office/powerpoint/2010/main" val="363027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429E60-94F8-46C0-8060-A0A77AD2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uk-UA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Військові нагороди сучасної України</a:t>
            </a:r>
            <a:br>
              <a:rPr lang="uk-UA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33653F-AA48-4991-8021-1D70D6741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850" y="1825625"/>
            <a:ext cx="524486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https://chas.news/current/viiskovi-nagorodi-ukraini-yaki-buvayut-i-za-scho-nimi-nagorodzhuyut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https://er.nau.edu.ua/bitstream/NAU/45383/1/%D0%92%D1%96%D0%B8%CC%86%D1%81%D1%8C%D0%BA%D0%BE%D0%B2%D1%96%20%D0%BD%D0%B0%D0%B3%D0%BE%D1%80%D0%BE%D0%B4%D0%B8%20%D0%A3%D0%BA%D1%80%D0%B0%D1%96%CC%88%D0%BD%D0%B8.pdf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ACB1EA-BC2D-43B9-A96F-B0748AD45F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74031" y="1690688"/>
            <a:ext cx="4311288" cy="27086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E3931A-C084-4D2F-98B1-CEB573292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875" y="4519613"/>
            <a:ext cx="2752725" cy="1657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741575-6D1A-4C56-9DC5-30C083DC3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500563"/>
            <a:ext cx="27336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79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5E9F51-6D84-4431-8013-1B50EE34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3" y="163903"/>
            <a:ext cx="9583947" cy="634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28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6AC5FB-0EC2-4FA0-B0DF-583114DD1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" y="206477"/>
            <a:ext cx="3350352" cy="3647768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9059075-FF59-4F20-BEA1-95A9BB95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560" y="0"/>
            <a:ext cx="5818239" cy="786581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 досі бояться в кремлі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F3CA9C3-331F-4912-BA15-412FAFBAA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4" t="4471" r="5623" b="4606"/>
          <a:stretch/>
        </p:blipFill>
        <p:spPr>
          <a:xfrm>
            <a:off x="205249" y="3854245"/>
            <a:ext cx="3350352" cy="2797278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8E680B-DFBC-4C9F-8C5E-7B7CB59A2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57" y="786581"/>
            <a:ext cx="3598605" cy="53241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1719EB-DBE4-4BD4-BE34-37DCBB1F9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32" y="151785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82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99CF1-1ED2-445B-84CA-E68C771A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Він відмовився намалювати портрет Сталіна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38A7A-7B58-413A-B9BC-245677A52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693310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i="1" dirty="0"/>
              <a:t>"</a:t>
            </a:r>
            <a:r>
              <a:rPr lang="ru-RU" i="1" dirty="0" err="1"/>
              <a:t>Бачите</a:t>
            </a:r>
            <a:r>
              <a:rPr lang="ru-RU" i="1" dirty="0"/>
              <a:t>, </a:t>
            </a:r>
            <a:r>
              <a:rPr lang="ru-RU" i="1" dirty="0" err="1"/>
              <a:t>малювати</a:t>
            </a:r>
            <a:r>
              <a:rPr lang="ru-RU" i="1" dirty="0"/>
              <a:t> всяких там </a:t>
            </a:r>
            <a:r>
              <a:rPr lang="ru-RU" i="1" dirty="0" err="1"/>
              <a:t>временщиків-фаворитів</a:t>
            </a:r>
            <a:r>
              <a:rPr lang="ru-RU" i="1" dirty="0"/>
              <a:t>, </a:t>
            </a:r>
            <a:r>
              <a:rPr lang="ru-RU" i="1" dirty="0" err="1"/>
              <a:t>пройдисвітів</a:t>
            </a:r>
            <a:r>
              <a:rPr lang="ru-RU" i="1" dirty="0"/>
              <a:t> і </a:t>
            </a:r>
            <a:r>
              <a:rPr lang="ru-RU" i="1" dirty="0" err="1"/>
              <a:t>мерзотників</a:t>
            </a:r>
            <a:r>
              <a:rPr lang="ru-RU" i="1" dirty="0"/>
              <a:t> </a:t>
            </a:r>
            <a:r>
              <a:rPr lang="ru-RU" i="1" dirty="0" err="1"/>
              <a:t>мені</a:t>
            </a:r>
            <a:r>
              <a:rPr lang="ru-RU" i="1" dirty="0"/>
              <a:t> </a:t>
            </a:r>
            <a:r>
              <a:rPr lang="ru-RU" i="1" dirty="0" err="1"/>
              <a:t>мій</a:t>
            </a:r>
            <a:r>
              <a:rPr lang="ru-RU" i="1" dirty="0"/>
              <a:t> сан не </a:t>
            </a:r>
            <a:r>
              <a:rPr lang="ru-RU" i="1" dirty="0" err="1"/>
              <a:t>дозволяє</a:t>
            </a:r>
            <a:r>
              <a:rPr lang="ru-RU" i="1" dirty="0"/>
              <a:t>".</a:t>
            </a:r>
          </a:p>
          <a:p>
            <a:pPr marL="0" indent="0">
              <a:buNone/>
            </a:pPr>
            <a:r>
              <a:rPr lang="uk-UA" i="1" dirty="0"/>
              <a:t> </a:t>
            </a:r>
            <a:r>
              <a:rPr lang="uk-UA" b="1" i="1" dirty="0"/>
              <a:t>Ф</a:t>
            </a:r>
            <a:r>
              <a:rPr lang="ru-RU" b="1" i="1" dirty="0" err="1"/>
              <a:t>едір</a:t>
            </a:r>
            <a:r>
              <a:rPr lang="ru-RU" b="1" i="1" dirty="0"/>
              <a:t> </a:t>
            </a:r>
            <a:r>
              <a:rPr lang="ru-RU" b="1" i="1" dirty="0" err="1"/>
              <a:t>Кричевський</a:t>
            </a:r>
            <a:r>
              <a:rPr lang="ru-RU" b="1" i="1" dirty="0"/>
              <a:t> (1879- 1947)</a:t>
            </a:r>
            <a:r>
              <a:rPr lang="ru-RU" i="1" dirty="0"/>
              <a:t>,перший ректор </a:t>
            </a:r>
            <a:r>
              <a:rPr lang="ru-RU" i="1" dirty="0" err="1"/>
              <a:t>Української</a:t>
            </a:r>
            <a:r>
              <a:rPr lang="ru-RU" i="1" dirty="0"/>
              <a:t> </a:t>
            </a:r>
            <a:r>
              <a:rPr lang="ru-RU" i="1" dirty="0" err="1"/>
              <a:t>академії</a:t>
            </a:r>
            <a:r>
              <a:rPr lang="ru-RU" i="1" dirty="0"/>
              <a:t> </a:t>
            </a:r>
            <a:r>
              <a:rPr lang="ru-RU" i="1" dirty="0" err="1"/>
              <a:t>мистецтв</a:t>
            </a:r>
            <a:r>
              <a:rPr lang="ru-RU" i="1" dirty="0"/>
              <a:t>, художник, педагог, автор триптиха </a:t>
            </a:r>
          </a:p>
          <a:p>
            <a:pPr marL="0" indent="0">
              <a:buNone/>
            </a:pPr>
            <a:r>
              <a:rPr lang="ru-RU" i="1" dirty="0"/>
              <a:t>« </a:t>
            </a:r>
            <a:r>
              <a:rPr lang="ru-RU" i="1" dirty="0" err="1"/>
              <a:t>Життя</a:t>
            </a:r>
            <a:r>
              <a:rPr lang="ru-RU" i="1" dirty="0"/>
              <a:t>» , картин « Три </a:t>
            </a:r>
            <a:r>
              <a:rPr lang="ru-RU" i="1" dirty="0" err="1"/>
              <a:t>віки</a:t>
            </a:r>
            <a:r>
              <a:rPr lang="ru-RU" i="1" dirty="0"/>
              <a:t> </a:t>
            </a:r>
            <a:r>
              <a:rPr lang="ru-RU" i="1" dirty="0" err="1"/>
              <a:t>жінки</a:t>
            </a:r>
            <a:r>
              <a:rPr lang="ru-RU" i="1" dirty="0"/>
              <a:t>», </a:t>
            </a:r>
          </a:p>
          <a:p>
            <a:pPr marL="0" indent="0">
              <a:buNone/>
            </a:pPr>
            <a:r>
              <a:rPr lang="ru-RU" i="1" dirty="0"/>
              <a:t>« Наречена», « </a:t>
            </a:r>
            <a:r>
              <a:rPr lang="ru-RU" i="1" dirty="0" err="1"/>
              <a:t>Веселі</a:t>
            </a:r>
            <a:r>
              <a:rPr lang="ru-RU" i="1" dirty="0"/>
              <a:t> доярки»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331E474-89B2-44A3-90E2-DEF9680BA8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58" y="1690688"/>
            <a:ext cx="3421626" cy="4801317"/>
          </a:xfrm>
        </p:spPr>
      </p:pic>
    </p:spTree>
    <p:extLst>
      <p:ext uri="{BB962C8B-B14F-4D97-AF65-F5344CB8AC3E}">
        <p14:creationId xmlns:p14="http://schemas.microsoft.com/office/powerpoint/2010/main" val="99406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D660496A-AA63-4734-9AAD-9851DC4DDF7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48" y="3529013"/>
            <a:ext cx="4595813" cy="332898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B6B854-AB0C-48CF-B389-126BED825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36" y="216309"/>
            <a:ext cx="5110909" cy="36969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BB6814-242D-43C8-AFCB-1315102AFF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5262" r="2245"/>
          <a:stretch/>
        </p:blipFill>
        <p:spPr>
          <a:xfrm>
            <a:off x="1111537" y="121579"/>
            <a:ext cx="4394528" cy="34074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A848E1-75CE-4468-8040-7CEC3CA58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78" y="4047102"/>
            <a:ext cx="4480884" cy="25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12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70B538-EE49-48A7-8024-297084961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75" y="1"/>
            <a:ext cx="10187797" cy="64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3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0A95EE-542B-476B-A57D-2E5AF78B8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259" y="327804"/>
            <a:ext cx="9739223" cy="610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8EACB9-74A2-418A-BF42-78554247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38" y="245853"/>
            <a:ext cx="11076317" cy="63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A988E-6254-47DC-8FF1-06F15D019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13" y="250167"/>
            <a:ext cx="9877245" cy="62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44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9960CC-07D5-4688-B601-16F9AFCAF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2" r="-1"/>
          <a:stretch/>
        </p:blipFill>
        <p:spPr>
          <a:xfrm>
            <a:off x="10946921" y="120770"/>
            <a:ext cx="1173192" cy="6650966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7146E24-5FAB-450F-B10B-17CF4BC29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78" y="120770"/>
            <a:ext cx="6581954" cy="785661"/>
          </a:xfrm>
        </p:spPr>
        <p:txBody>
          <a:bodyPr>
            <a:normAutofit fontScale="90000"/>
          </a:bodyPr>
          <a:lstStyle/>
          <a:p>
            <a:r>
              <a:rPr lang="uk-UA" dirty="0"/>
              <a:t>       </a:t>
            </a:r>
            <a:r>
              <a:rPr lang="uk-UA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 вірування й уява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A46D6A3-ECCD-4AC3-9B9A-8FDCE357C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750" y="974786"/>
            <a:ext cx="5210354" cy="5796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accent2"/>
                </a:solidFill>
              </a:rPr>
              <a:t>Хліб –всьому голова</a:t>
            </a:r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свята -  наша мати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 Сонця</a:t>
            </a:r>
          </a:p>
          <a:p>
            <a:endParaRPr lang="uk-UA" dirty="0"/>
          </a:p>
          <a:p>
            <a:endParaRPr lang="ru-RU" dirty="0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CD33F99E-A521-454A-BE96-31E440A91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67555" y="1302589"/>
            <a:ext cx="5210353" cy="532249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         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Рослини-символи: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барвінок, васильки, верба, горох, дуб, калина, мак, м’ята, осика, папороть, полин, рута, тополя, часник, любисток.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Світ тварин: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вовк, ворон, горобець, жаба, заєць, миша, сова;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бджола, вуж, зозуля, кінь, коза, курка, ластівка, лелека, півень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uk-UA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C053FB-3854-4203-BDDD-40B6634D2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3" t="-1" r="4899" b="2469"/>
          <a:stretch/>
        </p:blipFill>
        <p:spPr>
          <a:xfrm>
            <a:off x="3082684" y="1480372"/>
            <a:ext cx="2373876" cy="14312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A53794-D3C3-4C8E-B3C2-68B43788A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16" r="4208"/>
          <a:stretch/>
        </p:blipFill>
        <p:spPr>
          <a:xfrm>
            <a:off x="508958" y="1516091"/>
            <a:ext cx="2156604" cy="13597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A23F5C5-CB0B-4D35-A246-54A5B045B1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412"/>
          <a:stretch/>
        </p:blipFill>
        <p:spPr>
          <a:xfrm>
            <a:off x="1177685" y="3579962"/>
            <a:ext cx="2747334" cy="17436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91BB38-E703-4394-AD64-800AE8190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4023327" y="5309942"/>
            <a:ext cx="1307254" cy="13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5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4FAF1A-D3A5-4B64-8E13-C0130C5DD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94"/>
          <a:stretch/>
        </p:blipFill>
        <p:spPr>
          <a:xfrm>
            <a:off x="3397" y="117763"/>
            <a:ext cx="2227185" cy="6622473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41FA8A86-E64F-48A2-ADF5-8BBF8541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582" y="365126"/>
            <a:ext cx="9484090" cy="695924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фразеологізми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Словник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фразеологізмів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pdf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216ED3B-3468-4F82-AF69-CFDEBF527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1056" y="1216325"/>
            <a:ext cx="4226943" cy="49606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Ані рудої миші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Аж дим іде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Брати до серця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Бити по кишені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Вилами по воді писано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Втерти носа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Гарбуза дати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Накрити мокрим рядном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собачий голос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Хоч кіл на голові теш</a:t>
            </a:r>
            <a:r>
              <a:rPr lang="uk-UA" dirty="0"/>
              <a:t>и</a:t>
            </a: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214B5636-7F2C-4F01-96DF-3D0239B85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97947" y="1216325"/>
            <a:ext cx="4055852" cy="49606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Зав’язати світ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 пава, ні ґава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батіг на мотовило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з клоччя батіг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вулицю бондар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Золоті верби ростуть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баран в аптеці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Баглаї напали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Богом, Парасю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З-за рогу мішком прибитий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33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DB3DE-9FDF-4239-90ED-3041216A0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283" y="365125"/>
            <a:ext cx="7021902" cy="79081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uk-UA" b="1" dirty="0">
                <a:solidFill>
                  <a:srgbClr val="7030A0"/>
                </a:solidFill>
              </a:rPr>
              <a:t>    </a:t>
            </a:r>
            <a:r>
              <a:rPr lang="uk-UA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Ознаки патріотизму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13697-7B9B-4D1E-A9C9-AABA7E46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717" y="2122097"/>
            <a:ext cx="6683045" cy="405486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err="1"/>
              <a:t>розуміння</a:t>
            </a:r>
            <a:r>
              <a:rPr lang="ru-RU" dirty="0"/>
              <a:t> і </a:t>
            </a:r>
            <a:r>
              <a:rPr lang="ru-RU" dirty="0" err="1"/>
              <a:t>сприйняття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ідеї</a:t>
            </a:r>
            <a:r>
              <a:rPr lang="ru-RU" dirty="0"/>
              <a:t>; </a:t>
            </a:r>
          </a:p>
          <a:p>
            <a:r>
              <a:rPr lang="ru-RU" dirty="0" err="1"/>
              <a:t>сприяння</a:t>
            </a:r>
            <a:r>
              <a:rPr lang="ru-RU" dirty="0"/>
              <a:t> </a:t>
            </a:r>
            <a:r>
              <a:rPr lang="ru-RU" dirty="0" err="1"/>
              <a:t>розбудові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незалежності</a:t>
            </a:r>
            <a:r>
              <a:rPr lang="ru-RU" dirty="0"/>
              <a:t>; </a:t>
            </a:r>
          </a:p>
          <a:p>
            <a:r>
              <a:rPr lang="ru-RU" dirty="0" err="1"/>
              <a:t>засвоєння</a:t>
            </a:r>
            <a:r>
              <a:rPr lang="ru-RU" dirty="0"/>
              <a:t>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: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,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прищеплення</a:t>
            </a:r>
            <a:r>
              <a:rPr lang="ru-RU" dirty="0"/>
              <a:t> </a:t>
            </a:r>
            <a:r>
              <a:rPr lang="ru-RU" dirty="0" err="1"/>
              <a:t>шанобливого</a:t>
            </a:r>
            <a:r>
              <a:rPr lang="ru-RU" dirty="0"/>
              <a:t> </a:t>
            </a:r>
            <a:r>
              <a:rPr lang="ru-RU" dirty="0" err="1"/>
              <a:t>ставлення</a:t>
            </a:r>
            <a:r>
              <a:rPr lang="ru-RU" dirty="0"/>
              <a:t> до </a:t>
            </a:r>
            <a:r>
              <a:rPr lang="ru-RU" dirty="0" err="1"/>
              <a:t>історичної</a:t>
            </a:r>
            <a:r>
              <a:rPr lang="ru-RU" dirty="0"/>
              <a:t> </a:t>
            </a:r>
            <a:r>
              <a:rPr lang="ru-RU" dirty="0" err="1"/>
              <a:t>пам'яті</a:t>
            </a:r>
            <a:r>
              <a:rPr lang="ru-RU" dirty="0"/>
              <a:t>; </a:t>
            </a:r>
          </a:p>
          <a:p>
            <a:r>
              <a:rPr lang="ru-RU" dirty="0" err="1"/>
              <a:t>військово-патріотичне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тощо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D93D0C1-00BB-42FD-A145-034EEBD8C5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87" y="1690688"/>
            <a:ext cx="3837166" cy="4351338"/>
          </a:xfrm>
        </p:spPr>
      </p:pic>
    </p:spTree>
    <p:extLst>
      <p:ext uri="{BB962C8B-B14F-4D97-AF65-F5344CB8AC3E}">
        <p14:creationId xmlns:p14="http://schemas.microsoft.com/office/powerpoint/2010/main" val="1096600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5C29C-6C69-49BB-9767-9A5F82EC4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6126"/>
          <a:stretch/>
        </p:blipFill>
        <p:spPr>
          <a:xfrm>
            <a:off x="966158" y="534838"/>
            <a:ext cx="10205050" cy="60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1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DDCB5-ECD8-4C17-A2BB-10AD45A0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365125"/>
            <a:ext cx="10934350" cy="1396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пристосування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об’єднання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розрізнених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цільової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функціональної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однотипності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латинської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відтворення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C979D-A723-4592-97E4-7DD8A6354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073" y="2486954"/>
            <a:ext cx="5043055" cy="335312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думку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dirty="0"/>
              <a:t>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BD6A08-C3C4-4E49-937A-B7A646FA8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1" y="2327563"/>
            <a:ext cx="5334000" cy="384939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оновлення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соціально-філософськими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психолого-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собою.</a:t>
            </a:r>
          </a:p>
        </p:txBody>
      </p:sp>
    </p:spTree>
    <p:extLst>
      <p:ext uri="{BB962C8B-B14F-4D97-AF65-F5344CB8AC3E}">
        <p14:creationId xmlns:p14="http://schemas.microsoft.com/office/powerpoint/2010/main" val="379511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486E8-79B9-4004-B7A1-421DFC64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96743" cy="64155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для реалізації інтегрованого підходу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F9DEF8-600D-4882-8E7A-DBA4397DD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114" y="1107346"/>
            <a:ext cx="6333688" cy="5494789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прав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самобутності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суспільно-державних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усунення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держави-агресора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держави-окупанта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вшанування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загиблих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померлих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конституційного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цілісності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4057BA-1828-4760-8BFC-2573F46D9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5416" y="1107346"/>
            <a:ext cx="4832059" cy="506961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fontAlgn="base"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fontAlgn="base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всесторонньо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мислити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активно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матеріальній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адекватно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сучасності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боротьбою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за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незалежність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base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рекомендуємо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</a:t>
            </a:r>
            <a:r>
              <a:rPr lang="ru-RU" sz="3600" dirty="0" err="1"/>
              <a:t>сті</a:t>
            </a:r>
            <a:r>
              <a:rPr lang="ru-RU" sz="3600" dirty="0"/>
              <a:t>.</a:t>
            </a:r>
          </a:p>
          <a:p>
            <a:pPr fontAlgn="base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етнічної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</a:t>
            </a:r>
          </a:p>
          <a:p>
            <a:pPr fontAlgn="base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Військово-патріотичне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26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B0AEC-8E85-4A34-ADC5-FCE1DC0ED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36472" cy="1153281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 робота в закладах середньої освіти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520BFB-ECCF-416E-9454-0E4210362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670" y="1825625"/>
            <a:ext cx="4613945" cy="4852012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правову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базу з 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офіційному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модернізації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URL: 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https://imzo.gov.ua/osvita/pozashkilna-osvita-ta-vihovna-robota/normativna-baza-pozashkilnoyi-osviti-ta-vihovnoyi-roboti/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рукописів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схвалені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закладах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-методичною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комісією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проблем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учнівської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Науково-методичної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 з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науки </a:t>
            </a:r>
            <a:r>
              <a:rPr lang="ru-RU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URL:</a:t>
            </a:r>
          </a:p>
          <a:p>
            <a:pPr fontAlgn="base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https://imzo.gov.ua/osvita/pozashkilna-osvita-ta-vihovna-robota/vihovna-robota-shvaleni-rukopisi/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59BFAC-27D2-45FC-A19D-5F04019D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1626" y="226503"/>
            <a:ext cx="5984846" cy="645113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fontAlgn="base"/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Лютий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лютого –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 (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відзначається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з 2002 року як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дітей-солдатів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втягують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участь у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конфліктах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лютого –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Небесної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лютого – 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жертв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злочинів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лютого – Початок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лютого – Перший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офіційний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герб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Березень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Створено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Українську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Центральну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Раду в 1917.</a:t>
            </a:r>
          </a:p>
          <a:p>
            <a:pPr fontAlgn="base"/>
            <a:r>
              <a:rPr lang="ru-RU" sz="5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Квітень</a:t>
            </a:r>
            <a:r>
              <a:rPr lang="ru-RU" sz="5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ru-RU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НАТО;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Перша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Опору (в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пам'ять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честь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протистояв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фашизму на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окупованих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визволення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в’язнів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фашистських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концтаборів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пам’яток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жертв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радіаційних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аварій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катастроф (Міжнародний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чорнобильську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катастрофу);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жертв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(Міжнародний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трудящих);</a:t>
            </a:r>
          </a:p>
          <a:p>
            <a:pPr fontAlgn="base"/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День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жертв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зброї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450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288D7-5096-4ECB-85DB-9DE5F653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839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інститутом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67AD8-A274-4B62-9F55-8159780D3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372" y="1283516"/>
            <a:ext cx="5541628" cy="5444455"/>
          </a:xfrm>
        </p:spPr>
        <p:txBody>
          <a:bodyPr>
            <a:normAutofit fontScale="32500" lnSpcReduction="20000"/>
          </a:bodyPr>
          <a:lstStyle/>
          <a:p>
            <a:pPr fontAlgn="base"/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Інформаційні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матеріали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до Дня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пам’яті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захисників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України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які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загинули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в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боротьбі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за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незалежність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,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суверенітет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і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територіальну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цілісність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України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uinp.gov.ua);</a:t>
            </a:r>
          </a:p>
          <a:p>
            <a:pPr fontAlgn="base"/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освітнього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відеорозмови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ветеранами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російсько-української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теми: 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?», 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прагне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захопити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 та 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російсько-українська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 за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покликанням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/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https://uinp.gov.ua/informaciyni-materialy/vchytelyam/videolekciyi/osvitniy-proyekt-dialogy-pro-viynu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</a:p>
          <a:p>
            <a:pPr fontAlgn="base"/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підбірка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роликів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.»: 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Документальний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фільм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Вогнехреща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» - 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YouTube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короткометражних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документальних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фільмів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Жінки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,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які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загинули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за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Україну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»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цикл 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Нескорені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»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base"/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рубрики «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Повномасштабне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вторгнення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</a:t>
            </a:r>
            <a:r>
              <a:rPr lang="ru-RU" sz="5500" dirty="0" err="1"/>
              <a:t>й</a:t>
            </a:r>
            <a:r>
              <a:rPr lang="ru-RU" sz="5500" dirty="0"/>
              <a:t> контекст» за </a:t>
            </a:r>
            <a:r>
              <a:rPr lang="ru-RU" sz="5500" dirty="0" err="1"/>
              <a:t>посиланням</a:t>
            </a:r>
            <a:r>
              <a:rPr lang="ru-RU" sz="5500" dirty="0"/>
              <a:t>: </a:t>
            </a:r>
            <a:r>
              <a:rPr lang="ru-RU" sz="5500" dirty="0" err="1">
                <a:hlinkClick r:id="rId7"/>
              </a:rPr>
              <a:t>Російсько-українська</a:t>
            </a:r>
            <a:r>
              <a:rPr lang="ru-RU" sz="5500" dirty="0">
                <a:hlinkClick r:id="rId7"/>
              </a:rPr>
              <a:t> </a:t>
            </a:r>
            <a:r>
              <a:rPr lang="ru-RU" sz="5500" dirty="0" err="1">
                <a:hlinkClick r:id="rId7"/>
              </a:rPr>
              <a:t>війна</a:t>
            </a:r>
            <a:r>
              <a:rPr lang="ru-RU" sz="5500" dirty="0"/>
              <a:t> (</a:t>
            </a:r>
            <a:r>
              <a:rPr lang="en-US" sz="5500" dirty="0"/>
              <a:t>uinp.gov.ua).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EA5204-D94E-4AF2-9F1C-D92E6B63E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5633" y="3554083"/>
            <a:ext cx="5123378" cy="2710964"/>
          </a:xfrm>
        </p:spPr>
        <p:txBody>
          <a:bodyPr>
            <a:normAutofit fontScale="32500" lnSpcReduction="20000"/>
          </a:bodyPr>
          <a:lstStyle/>
          <a:p>
            <a:pPr fontAlgn="base"/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компетентностей,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здорового та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безпечного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сприятиме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досягненню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глобальних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проголошених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(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резолюція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Генеральної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Асамблеї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ООН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вересня 2015 року № 70/1) і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підтриманих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Україною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Указу Президента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вересня 2019 року № 722 «Про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сталого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2030 року».</a:t>
            </a:r>
          </a:p>
          <a:p>
            <a:pPr fontAlgn="base"/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URL: </a:t>
            </a:r>
            <a:r>
              <a:rPr lang="ru-RU" sz="55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https://zakon.rada.gov.ua/laws/show/722/2019#Text</a:t>
            </a:r>
            <a:endParaRPr lang="ru-RU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5C85B-ADA6-4790-BEFF-D81C6ECA9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42" y="1533232"/>
            <a:ext cx="3314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6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909AD-0DD8-483B-A2C0-F5CAEB58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75" y="415460"/>
            <a:ext cx="8472488" cy="89322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5CC87-357D-4747-A406-81A77961BB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9739" y="1791282"/>
            <a:ext cx="4914900" cy="459445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200" dirty="0" err="1"/>
              <a:t>формування</a:t>
            </a:r>
            <a:r>
              <a:rPr lang="ru-RU" sz="3200" dirty="0"/>
              <a:t> </a:t>
            </a:r>
            <a:r>
              <a:rPr lang="ru-RU" sz="3200" dirty="0" err="1"/>
              <a:t>оборонної</a:t>
            </a:r>
            <a:r>
              <a:rPr lang="ru-RU" sz="3200" dirty="0"/>
              <a:t> </a:t>
            </a:r>
            <a:r>
              <a:rPr lang="ru-RU" sz="3200" dirty="0" err="1"/>
              <a:t>свідомості</a:t>
            </a:r>
            <a:r>
              <a:rPr lang="ru-RU" sz="3200" dirty="0"/>
              <a:t>, </a:t>
            </a:r>
            <a:r>
              <a:rPr lang="ru-RU" sz="3200" dirty="0" err="1"/>
              <a:t>підвищення</a:t>
            </a:r>
            <a:r>
              <a:rPr lang="ru-RU" sz="3200" dirty="0"/>
              <a:t> </a:t>
            </a:r>
            <a:r>
              <a:rPr lang="ru-RU" sz="3200" dirty="0" err="1"/>
              <a:t>соціальної</a:t>
            </a:r>
            <a:r>
              <a:rPr lang="ru-RU" sz="3200" dirty="0"/>
              <a:t> </a:t>
            </a:r>
            <a:r>
              <a:rPr lang="ru-RU" sz="3200" dirty="0" err="1"/>
              <a:t>активності</a:t>
            </a:r>
            <a:r>
              <a:rPr lang="ru-RU" sz="3200" dirty="0"/>
              <a:t> для </a:t>
            </a:r>
            <a:r>
              <a:rPr lang="ru-RU" sz="3200" dirty="0" err="1"/>
              <a:t>участі</a:t>
            </a:r>
            <a:r>
              <a:rPr lang="ru-RU" sz="3200" dirty="0"/>
              <a:t> у </a:t>
            </a:r>
            <a:r>
              <a:rPr lang="ru-RU" sz="3200" dirty="0" err="1"/>
              <a:t>громадсько-політичному</a:t>
            </a:r>
            <a:r>
              <a:rPr lang="ru-RU" sz="3200" dirty="0"/>
              <a:t> </a:t>
            </a:r>
            <a:r>
              <a:rPr lang="ru-RU" sz="3200" dirty="0" err="1"/>
              <a:t>житті</a:t>
            </a:r>
            <a:r>
              <a:rPr lang="ru-RU" sz="3200" dirty="0"/>
              <a:t> </a:t>
            </a:r>
            <a:r>
              <a:rPr lang="ru-RU" sz="3200" dirty="0" err="1"/>
              <a:t>країни</a:t>
            </a:r>
            <a:r>
              <a:rPr lang="ru-RU" sz="3200" dirty="0"/>
              <a:t>, </a:t>
            </a:r>
            <a:r>
              <a:rPr lang="ru-RU" sz="3200" dirty="0" err="1"/>
              <a:t>мотивації</a:t>
            </a:r>
            <a:r>
              <a:rPr lang="ru-RU" sz="3200" dirty="0"/>
              <a:t> </a:t>
            </a:r>
            <a:r>
              <a:rPr lang="ru-RU" sz="3200" dirty="0" err="1"/>
              <a:t>молоді</a:t>
            </a:r>
            <a:r>
              <a:rPr lang="ru-RU" sz="3200" dirty="0"/>
              <a:t> до </a:t>
            </a:r>
            <a:r>
              <a:rPr lang="ru-RU" sz="3200" dirty="0" err="1"/>
              <a:t>набуття</a:t>
            </a:r>
            <a:r>
              <a:rPr lang="ru-RU" sz="3200" dirty="0"/>
              <a:t> </a:t>
            </a:r>
            <a:r>
              <a:rPr lang="ru-RU" sz="3200" dirty="0" err="1"/>
              <a:t>необхідних</a:t>
            </a:r>
            <a:r>
              <a:rPr lang="ru-RU" sz="3200" dirty="0"/>
              <a:t> компетентностей у </a:t>
            </a:r>
            <a:r>
              <a:rPr lang="ru-RU" sz="3200" dirty="0" err="1"/>
              <a:t>сфері</a:t>
            </a:r>
            <a:r>
              <a:rPr lang="ru-RU" sz="3200" dirty="0"/>
              <a:t> </a:t>
            </a:r>
            <a:r>
              <a:rPr lang="ru-RU" sz="3200" dirty="0" err="1"/>
              <a:t>безпеки</a:t>
            </a:r>
            <a:r>
              <a:rPr lang="ru-RU" sz="3200" dirty="0"/>
              <a:t> й оборони.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11439A-6292-4C51-B739-61575B47F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2139" y="1734482"/>
            <a:ext cx="4452937" cy="470805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3200" dirty="0"/>
              <a:t>перегляд </a:t>
            </a:r>
            <a:r>
              <a:rPr lang="ru-RU" sz="3200" dirty="0" err="1"/>
              <a:t>відеоматеріалів</a:t>
            </a:r>
            <a:r>
              <a:rPr lang="ru-RU" sz="3200" dirty="0"/>
              <a:t>, </a:t>
            </a:r>
            <a:r>
              <a:rPr lang="ru-RU" sz="3200" dirty="0" err="1"/>
              <a:t>віртуальних</a:t>
            </a:r>
            <a:r>
              <a:rPr lang="ru-RU" sz="3200" dirty="0"/>
              <a:t> </a:t>
            </a:r>
            <a:r>
              <a:rPr lang="ru-RU" sz="3200" dirty="0" err="1"/>
              <a:t>екскурсій</a:t>
            </a:r>
            <a:r>
              <a:rPr lang="ru-RU" sz="3200" dirty="0"/>
              <a:t> та </a:t>
            </a:r>
            <a:r>
              <a:rPr lang="ru-RU" sz="3200" dirty="0" err="1"/>
              <a:t>виставок</a:t>
            </a:r>
            <a:r>
              <a:rPr lang="ru-RU" sz="3200" dirty="0"/>
              <a:t>; </a:t>
            </a:r>
          </a:p>
          <a:p>
            <a:r>
              <a:rPr lang="ru-RU" sz="3200" dirty="0" err="1"/>
              <a:t>організація</a:t>
            </a:r>
            <a:r>
              <a:rPr lang="ru-RU" sz="3200" dirty="0"/>
              <a:t> </a:t>
            </a:r>
            <a:r>
              <a:rPr lang="ru-RU" sz="3200" dirty="0" err="1"/>
              <a:t>створення</a:t>
            </a:r>
            <a:r>
              <a:rPr lang="ru-RU" sz="3200" dirty="0"/>
              <a:t> </a:t>
            </a:r>
            <a:r>
              <a:rPr lang="ru-RU" sz="3200" dirty="0" err="1"/>
              <a:t>серії</a:t>
            </a:r>
            <a:r>
              <a:rPr lang="ru-RU" sz="3200" dirty="0"/>
              <a:t> </a:t>
            </a:r>
            <a:r>
              <a:rPr lang="ru-RU" sz="3200" dirty="0" err="1"/>
              <a:t>мотивувальних</a:t>
            </a:r>
            <a:r>
              <a:rPr lang="ru-RU" sz="3200" dirty="0"/>
              <a:t> </a:t>
            </a:r>
            <a:r>
              <a:rPr lang="ru-RU" sz="3200" dirty="0" err="1"/>
              <a:t>відеороликів</a:t>
            </a:r>
            <a:r>
              <a:rPr lang="ru-RU" sz="3200" dirty="0"/>
              <a:t>;</a:t>
            </a:r>
          </a:p>
          <a:p>
            <a:r>
              <a:rPr lang="ru-RU" sz="3200" dirty="0"/>
              <a:t> участь в </a:t>
            </a:r>
            <a:r>
              <a:rPr lang="ru-RU" sz="3200" dirty="0" err="1"/>
              <a:t>акціях</a:t>
            </a:r>
            <a:r>
              <a:rPr lang="ru-RU" sz="3200" dirty="0"/>
              <a:t>, флешмобах, конкурсах </a:t>
            </a:r>
            <a:r>
              <a:rPr lang="ru-RU" sz="3200" dirty="0" err="1"/>
              <a:t>тощо</a:t>
            </a:r>
            <a:endParaRPr lang="ru-RU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7C1237-29BE-4DCB-95AF-DF6C201ED9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66"/>
          <a:stretch/>
        </p:blipFill>
        <p:spPr>
          <a:xfrm>
            <a:off x="138546" y="209724"/>
            <a:ext cx="1203693" cy="66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7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03FFD-4127-4244-B2BC-5682C9A0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13" y="365126"/>
            <a:ext cx="10912415" cy="9115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7030A0"/>
                </a:solidFill>
              </a:rPr>
              <a:t>Форми, методи і прийоми інтеграції для ефективного виховного впливу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B6BFB-41B2-4E83-B404-76D8EDD56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913" y="1643063"/>
            <a:ext cx="4787661" cy="4533900"/>
          </a:xfrm>
        </p:spPr>
        <p:txBody>
          <a:bodyPr>
            <a:normAutofit fontScale="92500" lnSpcReduction="20000"/>
          </a:bodyPr>
          <a:lstStyle/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групові, колективні);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МИ-українці»;</a:t>
            </a:r>
          </a:p>
          <a:p>
            <a:pPr marL="0" indent="0">
              <a:buNone/>
            </a:pP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Знавці рідного»;</a:t>
            </a:r>
          </a:p>
          <a:p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Етнофестиваль « Джерела духовності», «Ой, </a:t>
            </a:r>
            <a:r>
              <a:rPr lang="uk-UA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роде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мій красний»,  «Пісенна спадщина українців»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Вебквест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«Українська обрядовість», « Наші обереги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Акція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екологію української мови»,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аукціон народної мудрості;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Колективне творче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панно «Народні символи України», « До сонця рушниками дорогу простелю»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7BBB4D-AE46-4146-A11B-6B798EF50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0082" y="1843088"/>
            <a:ext cx="5555411" cy="4333875"/>
          </a:xfrm>
        </p:spPr>
        <p:txBody>
          <a:bodyPr>
            <a:normAutofit fontScale="92500" lnSpcReduction="20000"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Дефіле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«Український народний стрій»,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фото-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челендж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Фото з хусткою»;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Історія роду- історія народу», «Мистецькі небосхили»,  «Об’єднані Україною» (16.02.) 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Реквієм-година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«Чорна сповідь моєї Вітчизни», « Неубієнна пам’ять»;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Віртуальна екскурсія/година спілкування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«Скарби нематеріальної культури Поділля», « Мистецькі небосхили…»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Гра-подорож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«Замки Поділля», « Рідна символіка орнаментів», «7 чудес Вінниччини»;</a:t>
            </a:r>
          </a:p>
          <a:p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Вікторина « Славетні українці»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87D17-FBC1-456B-AD5C-AE8633BD8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95"/>
          <a:stretch/>
        </p:blipFill>
        <p:spPr>
          <a:xfrm>
            <a:off x="11490385" y="174579"/>
            <a:ext cx="701615" cy="66834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814B51-9106-4C80-A741-94A9C63CF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8" t="3844" r="15641" b="2406"/>
          <a:stretch/>
        </p:blipFill>
        <p:spPr>
          <a:xfrm>
            <a:off x="4287598" y="1843088"/>
            <a:ext cx="1500995" cy="14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21496-10FF-4097-96A1-DDF8DDEAF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890"/>
          </a:xfrm>
        </p:spPr>
        <p:txBody>
          <a:bodyPr>
            <a:norm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Армія в історії державотворення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5474D1-FF65-448B-B40F-8154A1EAF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06923" cy="4351338"/>
          </a:xfrm>
        </p:spPr>
        <p:txBody>
          <a:bodyPr/>
          <a:lstStyle/>
          <a:p>
            <a:r>
              <a:rPr lang="uk-UA" dirty="0"/>
              <a:t>І військовий з’їзд вплинув на проголошення ЦР І Універсалу</a:t>
            </a:r>
          </a:p>
          <a:p>
            <a:r>
              <a:rPr lang="uk-UA" dirty="0"/>
              <a:t>Підсумками ІІ і ІІІ Всеукраїнських військових з’їздів було ухвалення ІІІ Універсалу, в якому проголошено УНР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4B5532-22C8-40AB-86ED-0149DC138D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90" y="1351659"/>
            <a:ext cx="3755136" cy="2286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A45B80-49B4-4C66-A8FE-C961AF387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615" y="3781303"/>
            <a:ext cx="3210185" cy="23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89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1337</Words>
  <Application>Microsoft Office PowerPoint</Application>
  <PresentationFormat>Широкоэкранный</PresentationFormat>
  <Paragraphs>135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Тема Office</vt:lpstr>
      <vt:lpstr>Комунальна установа  « Центр професійного розвитку педагогічних працівників Вінницької міської ради»</vt:lpstr>
      <vt:lpstr>Презентация PowerPoint</vt:lpstr>
      <vt:lpstr>«Інтеграція» - це процес пристосування і об’єднання розрізнених елементів в єдине ціле при умові їх цільової та функціональної однотипності.  В перекладі з латинської «інтеграція» означає «відтворення».</vt:lpstr>
      <vt:lpstr>Завдання для реалізації інтегрованого підходу</vt:lpstr>
      <vt:lpstr>Виховна робота в закладах середньої освіти</vt:lpstr>
      <vt:lpstr>Матеріали, що підготовлені Українським інститутом національної пам’яті </vt:lpstr>
      <vt:lpstr>    Спрямованість заходів  на…</vt:lpstr>
      <vt:lpstr>Форми, методи і прийоми інтеграції для ефективного виховного впливу</vt:lpstr>
      <vt:lpstr>Українська Армія в історії державотворення</vt:lpstr>
      <vt:lpstr>З історії Армії УНР</vt:lpstr>
      <vt:lpstr>Текст присяги армії УНР та покликаюча карта</vt:lpstr>
      <vt:lpstr>Нагороди Армії УНР</vt:lpstr>
      <vt:lpstr>   Військові нагороди сучасної України </vt:lpstr>
      <vt:lpstr>Презентация PowerPoint</vt:lpstr>
      <vt:lpstr>Його досі бояться в кремлі</vt:lpstr>
      <vt:lpstr> Він відмовився намалювати портрет Сталіна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Народні вірування й уява</vt:lpstr>
      <vt:lpstr>Українські фразеологізми   Словник фразеологізмів.pdf</vt:lpstr>
      <vt:lpstr>    Ознаки патріотизму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user1</cp:lastModifiedBy>
  <cp:revision>299</cp:revision>
  <dcterms:created xsi:type="dcterms:W3CDTF">2024-01-30T10:36:50Z</dcterms:created>
  <dcterms:modified xsi:type="dcterms:W3CDTF">2024-02-07T08:40:05Z</dcterms:modified>
</cp:coreProperties>
</file>